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80" r:id="rId7"/>
    <p:sldId id="29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0DA5-8825-4D01-A16A-004277E85FAB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3D92-754C-4540-9007-478EE07EC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9668-0386-4A48-A866-F6554076587E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C65D-80C2-4A26-8F08-4FE7BA5B4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05B3-CD60-4F9C-8CF3-FF4554D546B1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4F251-F7C6-49F2-8795-8BE413B0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3A94-7DFF-4A9F-9157-B2DE4234F194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ABA8-D470-4D86-893D-C32E3BC6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23AB-D60B-443A-AD96-D94E10D477FE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1A04-C953-4207-807A-B7C45C4F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F7DDE-3876-43BF-B2E6-F699F69F0011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5784-A2EE-4794-B3B5-379D4DAEA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1AD5-84D5-4930-8DAB-23B0289C56B1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4B1F4-4D6D-4443-89AE-F5BB19D1A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6EA-A2CB-4D78-A6BA-C58F92D709A5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E2C2-434E-448E-B193-B04103091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1364-5969-469B-AD85-40BEA60B0EB3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18F3-158A-47AC-A466-3B6418739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000C-B74C-4CC1-A917-512AB77B83F7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3471-D165-4422-AA7A-94CF6D12F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AEA6-4E65-4EA4-9E0D-C9C6AFE2A4AF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3E92C-657D-4D2D-9A85-D8E179A86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E12C4-3F87-405F-AC8C-2369041357B0}" type="datetimeFigureOut">
              <a:rPr lang="ru-RU"/>
              <a:pPr>
                <a:defRPr/>
              </a:pPr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CA5B7-7508-4DFE-B453-7CBDB6CE4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29575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cap="all" dirty="0" smtClean="0"/>
              <a:t>Возможности анализа поля скоростей </a:t>
            </a:r>
            <a:br>
              <a:rPr lang="ru-RU" sz="2400" cap="all" dirty="0" smtClean="0"/>
            </a:br>
            <a:r>
              <a:rPr lang="ru-RU" sz="2400" cap="all" dirty="0" smtClean="0"/>
              <a:t>по данным </a:t>
            </a:r>
            <a:r>
              <a:rPr lang="ru-RU" sz="2400" dirty="0" smtClean="0"/>
              <a:t>HINODE SOT/SP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i="1" dirty="0" err="1" smtClean="0"/>
              <a:t>Можаровский</a:t>
            </a:r>
            <a:r>
              <a:rPr lang="ru-RU" sz="4600" i="1" dirty="0" smtClean="0"/>
              <a:t> С.Г.</a:t>
            </a:r>
            <a:endParaRPr lang="en-US" sz="46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Институт прикладной астрономии РАН (Уссурийская астрофизическая обсерватория)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pPr algn="l"/>
            <a:r>
              <a:rPr lang="ru-RU" sz="2000" dirty="0" smtClean="0"/>
              <a:t>Данные </a:t>
            </a:r>
            <a:r>
              <a:rPr lang="ru-RU" sz="2000" dirty="0" err="1" smtClean="0"/>
              <a:t>спектрополяриметра</a:t>
            </a:r>
            <a:r>
              <a:rPr lang="ru-RU" sz="2000" dirty="0" smtClean="0"/>
              <a:t> </a:t>
            </a:r>
            <a:r>
              <a:rPr lang="en-US" sz="2000" dirty="0" smtClean="0"/>
              <a:t>HINODE </a:t>
            </a:r>
            <a:r>
              <a:rPr lang="ru-RU" sz="2000" dirty="0" smtClean="0"/>
              <a:t>– это профили Стокса линий </a:t>
            </a:r>
            <a:r>
              <a:rPr lang="en-US" sz="2000" dirty="0" smtClean="0"/>
              <a:t>Fe I </a:t>
            </a:r>
            <a:r>
              <a:rPr lang="el-GR" sz="2000" dirty="0" smtClean="0"/>
              <a:t>λ</a:t>
            </a:r>
            <a:r>
              <a:rPr lang="en-US" sz="2000" dirty="0" smtClean="0"/>
              <a:t> 6301, 6302 Å </a:t>
            </a:r>
            <a:r>
              <a:rPr lang="ru-RU" sz="2000" dirty="0" smtClean="0"/>
              <a:t>для двумерных карт солнечной поверхности (до миллиона точек в одном сеансе наблюдений).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42910" y="5000636"/>
            <a:ext cx="8372476" cy="1357322"/>
          </a:xfrm>
        </p:spPr>
        <p:txBody>
          <a:bodyPr/>
          <a:lstStyle/>
          <a:p>
            <a:pPr marL="0">
              <a:buNone/>
            </a:pPr>
            <a:r>
              <a:rPr lang="ru-RU" sz="2000" dirty="0" smtClean="0"/>
              <a:t>Команда </a:t>
            </a:r>
            <a:r>
              <a:rPr lang="en-US" sz="2000" dirty="0" smtClean="0"/>
              <a:t>HINODE </a:t>
            </a:r>
            <a:r>
              <a:rPr lang="ru-RU" sz="2000" dirty="0" smtClean="0"/>
              <a:t>использует профили для построения карт магнитного поля. Но мы можем из этих данных извлечь дополнительную информацию, а именно распределение лучевых скоростей по высоте в фотосфере.</a:t>
            </a:r>
            <a:endParaRPr lang="ru-RU" sz="2000" baseline="-25000" dirty="0" smtClean="0"/>
          </a:p>
        </p:txBody>
      </p:sp>
      <p:pic>
        <p:nvPicPr>
          <p:cNvPr id="1026" name="Picture 2" descr="6x4_RiR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37710"/>
            <a:ext cx="4786346" cy="31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000132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Для этого мы разбиваем профиль каждой из линий на пять трапеций равной высоты и сначала для каждого сегмента находим положение каждого крыла.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Бисектор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11259"/>
            <a:ext cx="3773968" cy="24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секторR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11259"/>
            <a:ext cx="3773968" cy="24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28596" y="4429132"/>
            <a:ext cx="82296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Затем строим грубый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бисектор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профиля линии, который состоит из 5 точек. Длины волн каждой из пяти точек переводим в лучевые скорости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Зная,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что 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аждой точке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бисектора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соответствует собственная эффективная высота отклика в слоях фотосферы, можем построить последовательный ряд карт распределения скоростей.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2857520" cy="150019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Таким образом, мы можем отследить изменение лучевой скорости с высотой: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13_34_V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41664"/>
            <a:ext cx="4643470" cy="6368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71406" y="214290"/>
            <a:ext cx="9072594" cy="28575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Можно сопоставить лучевые скорости на разных высотах с другими величинами: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Vmi[0_74_0_64]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2714" y="3255284"/>
            <a:ext cx="1777778" cy="2438095"/>
          </a:xfrm>
          <a:prstGeom prst="rect">
            <a:avLst/>
          </a:prstGeom>
        </p:spPr>
      </p:pic>
      <p:pic>
        <p:nvPicPr>
          <p:cNvPr id="5" name="Рисунок 4" descr="Cont[0_85_1_25]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084" y="670819"/>
            <a:ext cx="1777778" cy="2438095"/>
          </a:xfrm>
          <a:prstGeom prst="rect">
            <a:avLst/>
          </a:prstGeom>
        </p:spPr>
      </p:pic>
      <p:pic>
        <p:nvPicPr>
          <p:cNvPr id="7" name="Рисунок 6" descr="02+01Doppler[+4-4]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09663" y="670819"/>
            <a:ext cx="1777778" cy="2438095"/>
          </a:xfrm>
          <a:prstGeom prst="rect">
            <a:avLst/>
          </a:prstGeom>
        </p:spPr>
      </p:pic>
      <p:pic>
        <p:nvPicPr>
          <p:cNvPr id="8" name="Рисунок 7" descr="Bcog[-500+500]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87501" y="670819"/>
            <a:ext cx="1777778" cy="2438095"/>
          </a:xfrm>
          <a:prstGeom prst="rect">
            <a:avLst/>
          </a:prstGeom>
        </p:spPr>
      </p:pic>
      <p:pic>
        <p:nvPicPr>
          <p:cNvPr id="9" name="Рисунок 8" descr="01(Vlos)[+1_7-1_7]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2553" y="670819"/>
            <a:ext cx="1777778" cy="2438095"/>
          </a:xfrm>
          <a:prstGeom prst="rect">
            <a:avLst/>
          </a:prstGeom>
        </p:spPr>
      </p:pic>
      <p:pic>
        <p:nvPicPr>
          <p:cNvPr id="10" name="Рисунок 9" descr="01(Bi01)[2,-1_7]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086" y="3243376"/>
            <a:ext cx="1777778" cy="2438095"/>
          </a:xfrm>
          <a:prstGeom prst="rect">
            <a:avLst/>
          </a:prstGeom>
        </p:spPr>
      </p:pic>
      <p:pic>
        <p:nvPicPr>
          <p:cNvPr id="11" name="Рисунок 10" descr="01(d_3)[2,-1_7].pn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09137" y="3242587"/>
            <a:ext cx="1777778" cy="2438095"/>
          </a:xfrm>
          <a:prstGeom prst="rect">
            <a:avLst/>
          </a:prstGeom>
        </p:spPr>
      </p:pic>
      <p:pic>
        <p:nvPicPr>
          <p:cNvPr id="12" name="Рисунок 11" descr="01(Bi07-Bi03)[-0_9+0_9]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98188" y="3243376"/>
            <a:ext cx="1777778" cy="2438095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71406" y="6000768"/>
            <a:ext cx="90725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538163"/>
            <a:r>
              <a:rPr lang="en-US" sz="1600" i="1" dirty="0" err="1" smtClean="0"/>
              <a:t>I</a:t>
            </a:r>
            <a:r>
              <a:rPr lang="en-US" sz="1600" baseline="-25000" dirty="0" err="1" smtClean="0"/>
              <a:t>Cont</a:t>
            </a:r>
            <a:r>
              <a:rPr lang="ru-RU" sz="1200" dirty="0" smtClean="0"/>
              <a:t>[0.85,1.25]</a:t>
            </a:r>
            <a:r>
              <a:rPr lang="ru-RU" sz="1600" dirty="0" smtClean="0"/>
              <a:t>	             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baseline="-25000" dirty="0" err="1" smtClean="0"/>
              <a:t>ME</a:t>
            </a:r>
            <a:r>
              <a:rPr lang="ru-RU" sz="1600" baseline="-25000" dirty="0" smtClean="0"/>
              <a:t>,02+01</a:t>
            </a:r>
            <a:r>
              <a:rPr lang="ru-RU" sz="1200" dirty="0" smtClean="0"/>
              <a:t>[4,-4км/с]              </a:t>
            </a:r>
            <a:r>
              <a:rPr lang="en-US" sz="1600" i="1" dirty="0" smtClean="0"/>
              <a:t>B</a:t>
            </a:r>
            <a:r>
              <a:rPr lang="ru-RU" sz="1600" baseline="-25000" dirty="0" smtClean="0"/>
              <a:t>||</a:t>
            </a:r>
            <a:r>
              <a:rPr lang="ru-RU" sz="1200" dirty="0" smtClean="0"/>
              <a:t>[-500,500Гс]</a:t>
            </a:r>
            <a:r>
              <a:rPr lang="ru-RU" sz="1600" dirty="0" smtClean="0"/>
              <a:t>	    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baseline="-25000" dirty="0" err="1" smtClean="0"/>
              <a:t>LOS</a:t>
            </a:r>
            <a:r>
              <a:rPr lang="ru-RU" sz="1600" baseline="-25000" dirty="0" smtClean="0"/>
              <a:t>,01</a:t>
            </a:r>
            <a:r>
              <a:rPr lang="ru-RU" sz="1200" dirty="0" smtClean="0"/>
              <a:t>[1.7,-1.7км/с]</a:t>
            </a:r>
            <a:endParaRPr lang="ru-RU" sz="1600" dirty="0" smtClean="0"/>
          </a:p>
          <a:p>
            <a:r>
              <a:rPr lang="ru-RU" sz="1600" i="1" dirty="0" smtClean="0"/>
              <a:t>         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baseline="-25000" dirty="0" err="1" smtClean="0"/>
              <a:t>Bi</a:t>
            </a:r>
            <a:r>
              <a:rPr lang="ru-RU" sz="1600" baseline="-25000" dirty="0" smtClean="0"/>
              <a:t>(0.1),6301</a:t>
            </a:r>
            <a:r>
              <a:rPr lang="ru-RU" sz="1600" dirty="0" smtClean="0"/>
              <a:t> </a:t>
            </a:r>
            <a:r>
              <a:rPr lang="ru-RU" sz="1200" dirty="0" smtClean="0"/>
              <a:t>[2,-1.7км/с]</a:t>
            </a:r>
            <a:r>
              <a:rPr lang="ru-RU" sz="1600" dirty="0" smtClean="0"/>
              <a:t>       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i="1" baseline="-25000" dirty="0" err="1" smtClean="0"/>
              <a:t>d</a:t>
            </a:r>
            <a:r>
              <a:rPr lang="ru-RU" sz="1600" baseline="-25000" dirty="0" smtClean="0"/>
              <a:t>0(</a:t>
            </a:r>
            <a:r>
              <a:rPr lang="en-US" sz="1600" baseline="-25000" dirty="0" smtClean="0"/>
              <a:t>n</a:t>
            </a:r>
            <a:r>
              <a:rPr lang="ru-RU" sz="1600" baseline="-25000" dirty="0" smtClean="0"/>
              <a:t>=3),6301</a:t>
            </a:r>
            <a:r>
              <a:rPr lang="ru-RU" sz="1600" dirty="0" smtClean="0"/>
              <a:t> </a:t>
            </a:r>
            <a:r>
              <a:rPr lang="ru-RU" sz="1200" dirty="0" smtClean="0"/>
              <a:t>[2,-1.7км/с]</a:t>
            </a:r>
            <a:r>
              <a:rPr lang="ru-RU" sz="1600" dirty="0" smtClean="0"/>
              <a:t>	</a:t>
            </a:r>
            <a:r>
              <a:rPr lang="en-US" sz="1600" dirty="0" err="1" smtClean="0"/>
              <a:t>Δ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baseline="-25000" dirty="0" err="1" smtClean="0"/>
              <a:t>Bi</a:t>
            </a:r>
            <a:r>
              <a:rPr lang="ru-RU" sz="1600" baseline="-25000" dirty="0" smtClean="0"/>
              <a:t>(0.3-0.7</a:t>
            </a:r>
            <a:r>
              <a:rPr lang="ru-RU" sz="1200" baseline="-25000" dirty="0" smtClean="0"/>
              <a:t>)</a:t>
            </a:r>
            <a:r>
              <a:rPr lang="ru-RU" sz="1200" dirty="0" smtClean="0"/>
              <a:t>[0.9,-0.9км/с/Δ</a:t>
            </a:r>
            <a:r>
              <a:rPr lang="en-US" sz="1200" i="1" dirty="0" smtClean="0"/>
              <a:t>h</a:t>
            </a:r>
            <a:r>
              <a:rPr lang="ru-RU" sz="1200" dirty="0" smtClean="0"/>
              <a:t>]  </a:t>
            </a:r>
            <a:r>
              <a:rPr lang="en-US" sz="1600" i="1" dirty="0" err="1" smtClean="0">
                <a:latin typeface="Georgia" pitchFamily="18" charset="0"/>
              </a:rPr>
              <a:t>v</a:t>
            </a:r>
            <a:r>
              <a:rPr lang="en-US" sz="1600" baseline="-25000" dirty="0" err="1" smtClean="0"/>
              <a:t>mi</a:t>
            </a:r>
            <a:r>
              <a:rPr lang="ru-RU" sz="1600" dirty="0" smtClean="0"/>
              <a:t>~</a:t>
            </a:r>
            <a:r>
              <a:rPr lang="en-US" sz="1600" i="1" dirty="0" smtClean="0"/>
              <a:t>W</a:t>
            </a:r>
            <a:r>
              <a:rPr lang="ru-RU" sz="1600" baseline="-25000" dirty="0" smtClean="0"/>
              <a:t>02</a:t>
            </a:r>
            <a:r>
              <a:rPr lang="ru-RU" sz="1600" dirty="0" smtClean="0"/>
              <a:t>/</a:t>
            </a:r>
            <a:r>
              <a:rPr lang="en-US" sz="1600" i="1" dirty="0" smtClean="0"/>
              <a:t>W</a:t>
            </a:r>
            <a:r>
              <a:rPr lang="ru-RU" sz="1600" baseline="-25000" dirty="0" smtClean="0"/>
              <a:t>01</a:t>
            </a:r>
            <a:r>
              <a:rPr lang="ru-RU" sz="1200" dirty="0" smtClean="0"/>
              <a:t>[0.74,0.64]</a:t>
            </a:r>
            <a:endParaRPr lang="ru-RU" sz="1600" dirty="0" smtClean="0"/>
          </a:p>
          <a:p>
            <a:r>
              <a:rPr lang="ru-RU" dirty="0" smtClean="0"/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643937" cy="582613"/>
          </a:xfrm>
        </p:spPr>
        <p:txBody>
          <a:bodyPr/>
          <a:lstStyle/>
          <a:p>
            <a:r>
              <a:rPr lang="ru-RU" sz="3600" dirty="0" smtClean="0"/>
              <a:t>Выводы: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736"/>
            <a:ext cx="8501122" cy="4214842"/>
          </a:xfrm>
          <a:prstGeom prst="rect">
            <a:avLst/>
          </a:prstGeom>
        </p:spPr>
        <p:txBody>
          <a:bodyPr anchor="ctr"/>
          <a:lstStyle/>
          <a:p>
            <a:pPr algn="just"/>
            <a:r>
              <a:rPr lang="ru-RU" sz="2000" dirty="0" smtClean="0"/>
              <a:t>Полученные о распределениях скоростей с высотой данные можно использовать для уточнения моделей фотосферы, для попыток найти изменения в характере движений при возникновении/распаде активных областей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Для визуализации карт движений на разных высотах фотосферы лучше использовать линию </a:t>
            </a:r>
            <a:r>
              <a:rPr lang="en-US" sz="2000" dirty="0" smtClean="0"/>
              <a:t>Fe I λ</a:t>
            </a:r>
            <a:r>
              <a:rPr lang="ru-RU" sz="2000" dirty="0" smtClean="0"/>
              <a:t> 6301 Å. Крылья этой линии имеют более крутые фронты, </a:t>
            </a:r>
            <a:r>
              <a:rPr lang="ru-RU" sz="2000" dirty="0" smtClean="0"/>
              <a:t>поэтому </a:t>
            </a:r>
            <a:r>
              <a:rPr lang="ru-RU" sz="2000" dirty="0" smtClean="0"/>
              <a:t>полученные картинки имеют лучшее отношение сигнал/шум.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Для </a:t>
            </a:r>
            <a:r>
              <a:rPr lang="ru-RU" sz="2000" dirty="0" smtClean="0"/>
              <a:t>анализа статистических данных надо использовать обе линии, тем более, что линия </a:t>
            </a:r>
            <a:r>
              <a:rPr lang="en-US" sz="2000" dirty="0" smtClean="0"/>
              <a:t>Fe I λ</a:t>
            </a:r>
            <a:r>
              <a:rPr lang="ru-RU" sz="2000" dirty="0" smtClean="0"/>
              <a:t> 6302 Å даёт несколько иной высотный срез.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844" y="2071678"/>
            <a:ext cx="8643937" cy="582613"/>
          </a:xfrm>
        </p:spPr>
        <p:txBody>
          <a:bodyPr/>
          <a:lstStyle/>
          <a:p>
            <a:r>
              <a:rPr lang="ru-RU" sz="3600" dirty="0" smtClean="0"/>
              <a:t>Спасибо за внимание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265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Возможности анализа поля скоростей  по данным HINODE SOT/SP</vt:lpstr>
      <vt:lpstr>Данные спектрополяриметра HINODE – это профили Стокса линий Fe I λ 6301, 6302 Å для двумерных карт солнечной поверхности (до миллиона точек в одном сеансе наблюдений).</vt:lpstr>
      <vt:lpstr>Слайд 3</vt:lpstr>
      <vt:lpstr>Слайд 4</vt:lpstr>
      <vt:lpstr>Слайд 5</vt:lpstr>
      <vt:lpstr>Выводы: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микротурбулентности  на эквивалентнЫе ширины спектральнЫХ линиЙ  по расчетам для одномерной модели  солнечной фотосферы</dc:title>
  <dc:creator>sw_ali</dc:creator>
  <cp:lastModifiedBy>Sergey</cp:lastModifiedBy>
  <cp:revision>119</cp:revision>
  <dcterms:created xsi:type="dcterms:W3CDTF">2020-07-12T07:17:47Z</dcterms:created>
  <dcterms:modified xsi:type="dcterms:W3CDTF">2021-08-19T03:06:16Z</dcterms:modified>
</cp:coreProperties>
</file>